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78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>
        <p:scale>
          <a:sx n="85" d="100"/>
          <a:sy n="85" d="100"/>
        </p:scale>
        <p:origin x="928" y="928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FAF933-9F5B-2A4A-9C71-C4B646CB6089}" type="datetimeFigureOut">
              <a:rPr lang="en-KR" smtClean="0"/>
              <a:t>8/12/25</a:t>
            </a:fld>
            <a:endParaRPr lang="en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DC5EA9-27D1-5943-9F10-6C08696316C7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698545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C5EA9-27D1-5943-9F10-6C08696316C7}" type="slidenum">
              <a:rPr lang="en-KR" smtClean="0"/>
              <a:t>2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314003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C5EA9-27D1-5943-9F10-6C08696316C7}" type="slidenum">
              <a:rPr lang="en-KR" smtClean="0"/>
              <a:t>4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20557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B78D4-59F9-E99C-FDAA-EA88E6084F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31C776-CB14-3670-FF50-F5B62E62F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CC1960-8883-3300-4E79-AACD4C8CB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5CFB5-714B-DE4E-975E-5839C0351E1B}" type="datetimeFigureOut">
              <a:rPr lang="en-KR" smtClean="0"/>
              <a:t>8/12/25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7BB82-ADC9-3012-5F5A-DDFCD7D41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437C7-4BEA-51B6-71E6-37468D1DD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74B32-04C4-D844-B3C4-8854A53FE434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706141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99DB0-5400-C2D5-06F6-61A06467B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2274C9-EA03-EFFE-8056-6B6F617F06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3EDA28-B66A-2F8C-15DE-E6F6FE4A1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5CFB5-714B-DE4E-975E-5839C0351E1B}" type="datetimeFigureOut">
              <a:rPr lang="en-KR" smtClean="0"/>
              <a:t>8/12/25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AE7BE6-468C-F506-13FA-407D473C5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1AEA7F-A36F-564A-7816-D73B5AE86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74B32-04C4-D844-B3C4-8854A53FE434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762135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9E7EB8-B8C5-AB3C-5DF0-069A55E24B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CC123B-DBBA-502B-E3C2-63B7110E1E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A6BF9-25B4-49F4-D239-76E697D3C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5CFB5-714B-DE4E-975E-5839C0351E1B}" type="datetimeFigureOut">
              <a:rPr lang="en-KR" smtClean="0"/>
              <a:t>8/12/25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3FECC-656B-551B-84CA-DBA95030A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69F82-ECD8-AA0D-DC0C-BD46EC721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74B32-04C4-D844-B3C4-8854A53FE434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524173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503E7-894E-1255-A6ED-DEB620091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4EDF0-3E06-A18D-8EEC-73BDBABF60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F92DE-82A4-44FE-595B-1E7B25480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5CFB5-714B-DE4E-975E-5839C0351E1B}" type="datetimeFigureOut">
              <a:rPr lang="en-KR" smtClean="0"/>
              <a:t>8/12/25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1FF80B-CB65-60D1-87B0-C0AC19990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CBE8A-E016-FAEC-4917-4CE6E1ABD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74B32-04C4-D844-B3C4-8854A53FE434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912929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5C6CB-85FC-F85B-9EE8-415CF0EFF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9E1119-492D-4E8B-5114-0AD4F06DD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32B45-36F3-E610-9B2F-69FBA1EFD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5CFB5-714B-DE4E-975E-5839C0351E1B}" type="datetimeFigureOut">
              <a:rPr lang="en-KR" smtClean="0"/>
              <a:t>8/12/25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F19E16-30DE-00C2-1727-0B46D011B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14B0C7-74B5-0926-42EA-837C0B88F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74B32-04C4-D844-B3C4-8854A53FE434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319282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D8563-57B4-D611-001F-8805A05F2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71FA8-F26F-98C4-9F76-4F876164DA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0259D-3408-AAED-338B-F4CE12A79D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B425D7-BF9E-E1FC-FC93-33CCC0417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5CFB5-714B-DE4E-975E-5839C0351E1B}" type="datetimeFigureOut">
              <a:rPr lang="en-KR" smtClean="0"/>
              <a:t>8/12/25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A4D559-F8F7-8DE2-CFF5-80065BDC7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9CE7B4-81FC-7230-F14B-38B55EEAE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74B32-04C4-D844-B3C4-8854A53FE434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486414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02358-E65C-6908-092E-4C48F81C1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2C0322-EF1B-3C23-BF04-0E7054404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7CA1AC-BE93-6019-6935-EF95C5279A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70291B-B4BD-8F26-694A-7B7C3A3156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DC50A5-D126-DAE9-8105-1BAAC66B3C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E65B60-112C-593B-843E-47144F511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5CFB5-714B-DE4E-975E-5839C0351E1B}" type="datetimeFigureOut">
              <a:rPr lang="en-KR" smtClean="0"/>
              <a:t>8/12/25</a:t>
            </a:fld>
            <a:endParaRPr lang="en-K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9D8F99-BA8B-65B8-B49E-2BD521361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07299F-8A79-85B3-F8D3-ADF387356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74B32-04C4-D844-B3C4-8854A53FE434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448964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6A1EA-7CD8-90D1-11A4-5661D697D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6221AF-5506-B4C3-6B30-33D5D5BAF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5CFB5-714B-DE4E-975E-5839C0351E1B}" type="datetimeFigureOut">
              <a:rPr lang="en-KR" smtClean="0"/>
              <a:t>8/12/25</a:t>
            </a:fld>
            <a:endParaRPr lang="en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5BCE8D-5031-B2E1-7D6D-B003DEF75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BE608E-FBEB-BCF6-2391-7DA9A303A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74B32-04C4-D844-B3C4-8854A53FE434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193130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2AF9DF-925F-0117-47E8-2295A45EB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5CFB5-714B-DE4E-975E-5839C0351E1B}" type="datetimeFigureOut">
              <a:rPr lang="en-KR" smtClean="0"/>
              <a:t>8/12/25</a:t>
            </a:fld>
            <a:endParaRPr lang="en-K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ABF191-8805-4A04-8B33-96706D48D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1CFA6F-1626-C6F5-836F-4F86142D3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74B32-04C4-D844-B3C4-8854A53FE434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79816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B3CC0-9055-2795-D532-0A95E249F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EE644-6077-1A23-6774-F3E91AE56F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43FFD-7D02-3B2F-E6F1-0BF8FDCE4F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1DB1A4-4F61-76F4-98B3-D5BAAC71A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5CFB5-714B-DE4E-975E-5839C0351E1B}" type="datetimeFigureOut">
              <a:rPr lang="en-KR" smtClean="0"/>
              <a:t>8/12/25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682A86-FF0E-9B99-C104-53EE591A4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59CE0E-FBF6-E808-8ED7-E3B24A01C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74B32-04C4-D844-B3C4-8854A53FE434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530629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EC782-AD92-F596-9D20-316DEFFA0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0647F5-81C9-9223-72E3-2BA12D4E12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BCD59C-228F-6772-7C87-FE6248339A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331851-BBEB-EFBE-A4ED-BE5895BFF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5CFB5-714B-DE4E-975E-5839C0351E1B}" type="datetimeFigureOut">
              <a:rPr lang="en-KR" smtClean="0"/>
              <a:t>8/12/25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F9E874-E2F0-86A9-8FCB-086A747F1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70F1F4-6922-5FBF-4460-04D5D7A81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74B32-04C4-D844-B3C4-8854A53FE434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024039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5B2A6C-CFA2-5387-DB7C-ADEAB86B9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B4D221-57C0-90B7-7F6F-48329C7813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00161-DBB9-C80F-4B04-C7DF650213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05CFB5-714B-DE4E-975E-5839C0351E1B}" type="datetimeFigureOut">
              <a:rPr lang="en-KR" smtClean="0"/>
              <a:t>8/12/25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D06E08-710E-FB2A-6FD2-B3751D2794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B8FD9-790F-69E5-052E-EBB2F451D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974B32-04C4-D844-B3C4-8854A53FE434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215525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data flow&#10;&#10;AI-generated content may be incorrect.">
            <a:extLst>
              <a:ext uri="{FF2B5EF4-FFF2-40B4-BE49-F238E27FC236}">
                <a16:creationId xmlns:a16="http://schemas.microsoft.com/office/drawing/2014/main" id="{F680A944-8E96-E3AB-0E28-18BD6AB645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1827" y="708853"/>
            <a:ext cx="7772400" cy="5181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E81E7EB-BF8C-36A3-F445-542F181999C7}"/>
              </a:ext>
            </a:extLst>
          </p:cNvPr>
          <p:cNvSpPr txBox="1"/>
          <p:nvPr/>
        </p:nvSpPr>
        <p:spPr>
          <a:xfrm>
            <a:off x="6660292" y="1950018"/>
            <a:ext cx="2247731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EHWA" panose="02000300000000000000" pitchFamily="2" charset="-127"/>
                <a:ea typeface="EHWA" panose="02000300000000000000" pitchFamily="2" charset="-127"/>
              </a:rPr>
              <a:t>최신 정보 접근 불가</a:t>
            </a:r>
            <a:endParaRPr lang="en-KR" sz="2000" dirty="0"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40BFA1-A698-3991-811B-FCBCDED18A6B}"/>
              </a:ext>
            </a:extLst>
          </p:cNvPr>
          <p:cNvSpPr txBox="1"/>
          <p:nvPr/>
        </p:nvSpPr>
        <p:spPr>
          <a:xfrm>
            <a:off x="3142734" y="4796190"/>
            <a:ext cx="2281881" cy="85084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KR" sz="2000" dirty="0"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DE420B-76C5-81CC-2938-B2BE6243CAC2}"/>
              </a:ext>
            </a:extLst>
          </p:cNvPr>
          <p:cNvSpPr txBox="1"/>
          <p:nvPr/>
        </p:nvSpPr>
        <p:spPr>
          <a:xfrm>
            <a:off x="3356919" y="1950018"/>
            <a:ext cx="1573428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EHWA" panose="02000300000000000000" pitchFamily="2" charset="-127"/>
                <a:ea typeface="EHWA" panose="02000300000000000000" pitchFamily="2" charset="-127"/>
              </a:rPr>
              <a:t>학습 데이터</a:t>
            </a:r>
            <a:endParaRPr lang="en-KR" sz="2000" dirty="0"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7554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information&#10;&#10;AI-generated content may be incorrect.">
            <a:extLst>
              <a:ext uri="{FF2B5EF4-FFF2-40B4-BE49-F238E27FC236}">
                <a16:creationId xmlns:a16="http://schemas.microsoft.com/office/drawing/2014/main" id="{DA0F67FA-817E-067E-3F5B-44019AF85C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053" y="0"/>
            <a:ext cx="9872019" cy="65813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69D1FB-A830-01AB-E81E-19610E7CB17B}"/>
              </a:ext>
            </a:extLst>
          </p:cNvPr>
          <p:cNvSpPr txBox="1"/>
          <p:nvPr/>
        </p:nvSpPr>
        <p:spPr>
          <a:xfrm>
            <a:off x="1997676" y="2486624"/>
            <a:ext cx="1116226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600" dirty="0">
                <a:latin typeface="EHWA" panose="02000300000000000000" pitchFamily="2" charset="-127"/>
                <a:ea typeface="EHWA" panose="02000300000000000000" pitchFamily="2" charset="-127"/>
              </a:rPr>
              <a:t>사용자 질의</a:t>
            </a:r>
            <a:endParaRPr lang="en-KR" sz="1600" dirty="0"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CBD314-E8AA-78C8-B4EE-FEFEF02067C8}"/>
              </a:ext>
            </a:extLst>
          </p:cNvPr>
          <p:cNvSpPr txBox="1"/>
          <p:nvPr/>
        </p:nvSpPr>
        <p:spPr>
          <a:xfrm>
            <a:off x="3793525" y="2486624"/>
            <a:ext cx="1116226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600" dirty="0">
                <a:latin typeface="EHWA" panose="02000300000000000000" pitchFamily="2" charset="-127"/>
                <a:ea typeface="EHWA" panose="02000300000000000000" pitchFamily="2" charset="-127"/>
              </a:rPr>
              <a:t>쿼리 분석</a:t>
            </a:r>
            <a:endParaRPr lang="en-KR" sz="1600" dirty="0"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1D25AB-2D99-9523-36E2-AC0B6FCCE401}"/>
              </a:ext>
            </a:extLst>
          </p:cNvPr>
          <p:cNvSpPr txBox="1"/>
          <p:nvPr/>
        </p:nvSpPr>
        <p:spPr>
          <a:xfrm>
            <a:off x="5537887" y="2486624"/>
            <a:ext cx="1116226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600" dirty="0">
                <a:latin typeface="EHWA" panose="02000300000000000000" pitchFamily="2" charset="-127"/>
                <a:ea typeface="EHWA" panose="02000300000000000000" pitchFamily="2" charset="-127"/>
              </a:rPr>
              <a:t>벡터 검색</a:t>
            </a:r>
            <a:endParaRPr lang="en-KR" sz="1600" dirty="0"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479D27-A775-CE12-5EE1-58B527B711DC}"/>
              </a:ext>
            </a:extLst>
          </p:cNvPr>
          <p:cNvSpPr txBox="1"/>
          <p:nvPr/>
        </p:nvSpPr>
        <p:spPr>
          <a:xfrm>
            <a:off x="7264665" y="2486624"/>
            <a:ext cx="1403878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600" dirty="0">
                <a:latin typeface="EHWA" panose="02000300000000000000" pitchFamily="2" charset="-127"/>
                <a:ea typeface="EHWA" panose="02000300000000000000" pitchFamily="2" charset="-127"/>
              </a:rPr>
              <a:t>관련 문서 추출</a:t>
            </a:r>
            <a:endParaRPr lang="en-KR" sz="1600" dirty="0"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F6831C-5B58-24D5-189B-689229223288}"/>
              </a:ext>
            </a:extLst>
          </p:cNvPr>
          <p:cNvSpPr txBox="1"/>
          <p:nvPr/>
        </p:nvSpPr>
        <p:spPr>
          <a:xfrm>
            <a:off x="9149150" y="2496181"/>
            <a:ext cx="1403878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600" dirty="0">
                <a:latin typeface="EHWA" panose="02000300000000000000" pitchFamily="2" charset="-127"/>
                <a:ea typeface="EHWA" panose="02000300000000000000" pitchFamily="2" charset="-127"/>
              </a:rPr>
              <a:t>출처 표시</a:t>
            </a:r>
            <a:endParaRPr lang="en-KR" sz="1600" dirty="0"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F6D2AE-01AA-701B-81C8-012C58BEEDD9}"/>
              </a:ext>
            </a:extLst>
          </p:cNvPr>
          <p:cNvSpPr txBox="1"/>
          <p:nvPr/>
        </p:nvSpPr>
        <p:spPr>
          <a:xfrm>
            <a:off x="2007836" y="3044749"/>
            <a:ext cx="1116226" cy="20005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3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금융 질문 입력</a:t>
            </a:r>
            <a:endParaRPr lang="en-KR" sz="1300" dirty="0">
              <a:solidFill>
                <a:schemeClr val="bg2">
                  <a:lumMod val="50000"/>
                </a:schemeClr>
              </a:solidFill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13737F-5E37-8530-F0A1-75052F629560}"/>
              </a:ext>
            </a:extLst>
          </p:cNvPr>
          <p:cNvSpPr txBox="1"/>
          <p:nvPr/>
        </p:nvSpPr>
        <p:spPr>
          <a:xfrm>
            <a:off x="3684236" y="3085389"/>
            <a:ext cx="1334804" cy="20005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3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의도</a:t>
            </a:r>
            <a:r>
              <a:rPr lang="en-US" altLang="ko-KR" sz="13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,</a:t>
            </a:r>
            <a:r>
              <a:rPr lang="ko-KR" altLang="en-US" sz="13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 개체</a:t>
            </a:r>
            <a:r>
              <a:rPr lang="en-US" altLang="ko-KR" sz="13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,</a:t>
            </a:r>
            <a:r>
              <a:rPr lang="ko-KR" altLang="en-US" sz="13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 키워드</a:t>
            </a:r>
            <a:endParaRPr lang="en-KR" sz="1300" dirty="0">
              <a:solidFill>
                <a:schemeClr val="bg2">
                  <a:lumMod val="50000"/>
                </a:schemeClr>
              </a:solidFill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85AC82-9BD4-6733-9109-BC387EB4704C}"/>
              </a:ext>
            </a:extLst>
          </p:cNvPr>
          <p:cNvSpPr txBox="1"/>
          <p:nvPr/>
        </p:nvSpPr>
        <p:spPr>
          <a:xfrm>
            <a:off x="5375429" y="3089153"/>
            <a:ext cx="1441141" cy="20005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300" dirty="0" err="1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임베딩</a:t>
            </a:r>
            <a:r>
              <a:rPr lang="ko-KR" altLang="en-US" sz="13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 유사도 탐색</a:t>
            </a:r>
            <a:endParaRPr lang="en-KR" sz="1300" dirty="0">
              <a:solidFill>
                <a:schemeClr val="bg2">
                  <a:lumMod val="50000"/>
                </a:schemeClr>
              </a:solidFill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E37284-8F39-3756-7F5D-F3414AFCD64D}"/>
              </a:ext>
            </a:extLst>
          </p:cNvPr>
          <p:cNvSpPr txBox="1"/>
          <p:nvPr/>
        </p:nvSpPr>
        <p:spPr>
          <a:xfrm>
            <a:off x="7264665" y="3089153"/>
            <a:ext cx="1441141" cy="20005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13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Top-k </a:t>
            </a:r>
            <a:r>
              <a:rPr lang="ko-KR" altLang="en-US" sz="13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컨텍스트 수집</a:t>
            </a:r>
            <a:r>
              <a:rPr lang="en-US" altLang="ko-KR" sz="13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 </a:t>
            </a:r>
            <a:endParaRPr lang="en-KR" sz="1300" dirty="0">
              <a:solidFill>
                <a:schemeClr val="bg2">
                  <a:lumMod val="50000"/>
                </a:schemeClr>
              </a:solidFill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D63E5DD-B5C8-9870-BFF6-76E0E19C736B}"/>
              </a:ext>
            </a:extLst>
          </p:cNvPr>
          <p:cNvSpPr txBox="1"/>
          <p:nvPr/>
        </p:nvSpPr>
        <p:spPr>
          <a:xfrm>
            <a:off x="9149150" y="3070149"/>
            <a:ext cx="1441141" cy="20005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3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참조문헌 </a:t>
            </a:r>
            <a:r>
              <a:rPr lang="en-US" altLang="ko-KR" sz="13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/</a:t>
            </a:r>
            <a:r>
              <a:rPr lang="ko-KR" altLang="en-US" sz="13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 링크</a:t>
            </a:r>
            <a:endParaRPr lang="en-KR" sz="1300" dirty="0">
              <a:solidFill>
                <a:schemeClr val="bg2">
                  <a:lumMod val="50000"/>
                </a:schemeClr>
              </a:solidFill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825FD10-F5C3-9AC4-4334-7EF42F18AE62}"/>
              </a:ext>
            </a:extLst>
          </p:cNvPr>
          <p:cNvSpPr txBox="1"/>
          <p:nvPr/>
        </p:nvSpPr>
        <p:spPr>
          <a:xfrm>
            <a:off x="2007836" y="4539162"/>
            <a:ext cx="1116226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600" dirty="0">
                <a:latin typeface="EHWA" panose="02000300000000000000" pitchFamily="2" charset="-127"/>
                <a:ea typeface="EHWA" panose="02000300000000000000" pitchFamily="2" charset="-127"/>
              </a:rPr>
              <a:t>벡터 저장소</a:t>
            </a:r>
            <a:endParaRPr lang="en-KR" sz="1600" dirty="0"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4F85F61-49EC-85F8-6CDC-B3AE6EEB524C}"/>
              </a:ext>
            </a:extLst>
          </p:cNvPr>
          <p:cNvSpPr txBox="1"/>
          <p:nvPr/>
        </p:nvSpPr>
        <p:spPr>
          <a:xfrm>
            <a:off x="3684236" y="4539185"/>
            <a:ext cx="1116226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600" dirty="0">
                <a:latin typeface="EHWA" panose="02000300000000000000" pitchFamily="2" charset="-127"/>
                <a:ea typeface="EHWA" panose="02000300000000000000" pitchFamily="2" charset="-127"/>
              </a:rPr>
              <a:t>지식 그래프</a:t>
            </a:r>
            <a:endParaRPr lang="en-KR" sz="1600" dirty="0"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E9E387F-B597-B474-715A-6559C0A55314}"/>
              </a:ext>
            </a:extLst>
          </p:cNvPr>
          <p:cNvSpPr txBox="1"/>
          <p:nvPr/>
        </p:nvSpPr>
        <p:spPr>
          <a:xfrm>
            <a:off x="5324680" y="4539161"/>
            <a:ext cx="1603597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600" dirty="0">
                <a:latin typeface="EHWA" panose="02000300000000000000" pitchFamily="2" charset="-127"/>
                <a:ea typeface="EHWA" panose="02000300000000000000" pitchFamily="2" charset="-127"/>
              </a:rPr>
              <a:t>금융 데이터베이스</a:t>
            </a:r>
            <a:endParaRPr lang="en-KR" sz="1600" dirty="0"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81CF0C7-0677-7960-C104-DE2405529B2F}"/>
              </a:ext>
            </a:extLst>
          </p:cNvPr>
          <p:cNvSpPr txBox="1"/>
          <p:nvPr/>
        </p:nvSpPr>
        <p:spPr>
          <a:xfrm>
            <a:off x="7321576" y="4539160"/>
            <a:ext cx="1290055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600" dirty="0">
                <a:latin typeface="EHWA" panose="02000300000000000000" pitchFamily="2" charset="-127"/>
                <a:ea typeface="EHWA" panose="02000300000000000000" pitchFamily="2" charset="-127"/>
              </a:rPr>
              <a:t>외부 </a:t>
            </a:r>
            <a:r>
              <a:rPr lang="en-US" altLang="ko-KR" sz="1600" dirty="0">
                <a:latin typeface="EHWA" panose="02000300000000000000" pitchFamily="2" charset="-127"/>
                <a:ea typeface="EHWA" panose="02000300000000000000" pitchFamily="2" charset="-127"/>
              </a:rPr>
              <a:t>API</a:t>
            </a:r>
            <a:endParaRPr lang="en-KR" sz="1600" dirty="0"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7EBA81-02D5-6600-97FF-FA9A86DD6415}"/>
              </a:ext>
            </a:extLst>
          </p:cNvPr>
          <p:cNvSpPr txBox="1"/>
          <p:nvPr/>
        </p:nvSpPr>
        <p:spPr>
          <a:xfrm>
            <a:off x="9206061" y="4539159"/>
            <a:ext cx="1290055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600" dirty="0">
                <a:latin typeface="EHWA" panose="02000300000000000000" pitchFamily="2" charset="-127"/>
                <a:ea typeface="EHWA" panose="02000300000000000000" pitchFamily="2" charset="-127"/>
              </a:rPr>
              <a:t>외부 </a:t>
            </a:r>
            <a:r>
              <a:rPr lang="en-US" altLang="ko-KR" sz="1600" dirty="0">
                <a:latin typeface="EHWA" panose="02000300000000000000" pitchFamily="2" charset="-127"/>
                <a:ea typeface="EHWA" panose="02000300000000000000" pitchFamily="2" charset="-127"/>
              </a:rPr>
              <a:t>API</a:t>
            </a:r>
            <a:endParaRPr lang="en-KR" sz="1600" dirty="0"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pic>
        <p:nvPicPr>
          <p:cNvPr id="21" name="Picture 20" descr="A diagram of information&#10;&#10;AI-generated content may be incorrect.">
            <a:extLst>
              <a:ext uri="{FF2B5EF4-FFF2-40B4-BE49-F238E27FC236}">
                <a16:creationId xmlns:a16="http://schemas.microsoft.com/office/drawing/2014/main" id="{9E870D55-0536-B7E5-8CBE-680CDFEB2FB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8267" t="56981" r="7619" b="36072"/>
          <a:stretch>
            <a:fillRect/>
          </a:stretch>
        </p:blipFill>
        <p:spPr>
          <a:xfrm>
            <a:off x="8837839" y="3645074"/>
            <a:ext cx="2510518" cy="286484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4AF0238-0E3F-B6A0-CB42-52A629AF28CC}"/>
              </a:ext>
            </a:extLst>
          </p:cNvPr>
          <p:cNvSpPr txBox="1"/>
          <p:nvPr/>
        </p:nvSpPr>
        <p:spPr>
          <a:xfrm>
            <a:off x="7328632" y="4762230"/>
            <a:ext cx="1290055" cy="21544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External APIs</a:t>
            </a:r>
            <a:endParaRPr lang="en-KR" sz="1400" dirty="0">
              <a:solidFill>
                <a:schemeClr val="bg2">
                  <a:lumMod val="50000"/>
                </a:schemeClr>
              </a:solidFill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6AB36A3-03FA-8BEC-35B6-67DECDDF5779}"/>
              </a:ext>
            </a:extLst>
          </p:cNvPr>
          <p:cNvSpPr txBox="1"/>
          <p:nvPr/>
        </p:nvSpPr>
        <p:spPr>
          <a:xfrm>
            <a:off x="5284965" y="4785380"/>
            <a:ext cx="1654887" cy="21544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Financial Database</a:t>
            </a:r>
            <a:endParaRPr lang="en-KR" sz="1400" dirty="0">
              <a:solidFill>
                <a:schemeClr val="bg2">
                  <a:lumMod val="50000"/>
                </a:schemeClr>
              </a:solidFill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2B526D6-1050-9B7D-B9B9-E96120673FE2}"/>
              </a:ext>
            </a:extLst>
          </p:cNvPr>
          <p:cNvSpPr txBox="1"/>
          <p:nvPr/>
        </p:nvSpPr>
        <p:spPr>
          <a:xfrm>
            <a:off x="3524194" y="4762791"/>
            <a:ext cx="1494846" cy="21544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Knowledge Graph</a:t>
            </a:r>
            <a:endParaRPr lang="en-KR" sz="1400" dirty="0">
              <a:solidFill>
                <a:schemeClr val="bg2">
                  <a:lumMod val="50000"/>
                </a:schemeClr>
              </a:solidFill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0E16D8-FA44-7E9B-A8C5-37CCA7A55405}"/>
              </a:ext>
            </a:extLst>
          </p:cNvPr>
          <p:cNvSpPr txBox="1"/>
          <p:nvPr/>
        </p:nvSpPr>
        <p:spPr>
          <a:xfrm>
            <a:off x="1987356" y="4762790"/>
            <a:ext cx="1193143" cy="21544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Vector Store</a:t>
            </a:r>
            <a:endParaRPr lang="en-KR" sz="1400" dirty="0">
              <a:solidFill>
                <a:schemeClr val="bg2">
                  <a:lumMod val="50000"/>
                </a:schemeClr>
              </a:solidFill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pic>
        <p:nvPicPr>
          <p:cNvPr id="1026" name="Picture 2" descr="Chroma">
            <a:extLst>
              <a:ext uri="{FF2B5EF4-FFF2-40B4-BE49-F238E27FC236}">
                <a16:creationId xmlns:a16="http://schemas.microsoft.com/office/drawing/2014/main" id="{B56DD2AC-3FCC-4D12-E029-360897F977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751" y="5162674"/>
            <a:ext cx="335136" cy="215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inecone · GitHub">
            <a:extLst>
              <a:ext uri="{FF2B5EF4-FFF2-40B4-BE49-F238E27FC236}">
                <a16:creationId xmlns:a16="http://schemas.microsoft.com/office/drawing/2014/main" id="{C39A037C-EC03-3E77-A70C-511F849039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30" t="13193" r="13233" b="13801"/>
          <a:stretch>
            <a:fillRect/>
          </a:stretch>
        </p:blipFill>
        <p:spPr bwMode="auto">
          <a:xfrm>
            <a:off x="1978716" y="5418954"/>
            <a:ext cx="264620" cy="272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ISS | New Relic">
            <a:extLst>
              <a:ext uri="{FF2B5EF4-FFF2-40B4-BE49-F238E27FC236}">
                <a16:creationId xmlns:a16="http://schemas.microsoft.com/office/drawing/2014/main" id="{5D1407F4-5F92-C245-C209-D753C35BAD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922" y="5732130"/>
            <a:ext cx="282618" cy="272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A37F706-AB76-AFBD-454C-83704A1F222E}"/>
              </a:ext>
            </a:extLst>
          </p:cNvPr>
          <p:cNvSpPr txBox="1"/>
          <p:nvPr/>
        </p:nvSpPr>
        <p:spPr>
          <a:xfrm>
            <a:off x="3520085" y="5875814"/>
            <a:ext cx="1476653" cy="17588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종목</a:t>
            </a:r>
            <a:r>
              <a:rPr lang="en-US" altLang="ko-KR" sz="11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,</a:t>
            </a:r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 자산</a:t>
            </a:r>
            <a:r>
              <a:rPr lang="en-US" altLang="ko-KR" sz="11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,</a:t>
            </a:r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 관계</a:t>
            </a:r>
            <a:endParaRPr lang="en-KR" sz="1100" dirty="0">
              <a:solidFill>
                <a:schemeClr val="bg2">
                  <a:lumMod val="50000"/>
                </a:schemeClr>
              </a:solidFill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C75CE3C-1B53-ADCB-5ED7-423E9C73901F}"/>
              </a:ext>
            </a:extLst>
          </p:cNvPr>
          <p:cNvSpPr txBox="1"/>
          <p:nvPr/>
        </p:nvSpPr>
        <p:spPr>
          <a:xfrm>
            <a:off x="5387101" y="5854655"/>
            <a:ext cx="1474073" cy="169277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시세</a:t>
            </a:r>
            <a:r>
              <a:rPr lang="en-US" altLang="ko-KR" sz="11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,</a:t>
            </a:r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 </a:t>
            </a:r>
            <a:r>
              <a:rPr lang="ko-KR" altLang="en-US" sz="1100" dirty="0" err="1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제무제표</a:t>
            </a:r>
            <a:r>
              <a:rPr lang="en-US" altLang="ko-KR" sz="11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,</a:t>
            </a:r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 뉴스</a:t>
            </a:r>
            <a:endParaRPr lang="en-KR" sz="1100" dirty="0">
              <a:solidFill>
                <a:schemeClr val="bg2">
                  <a:lumMod val="50000"/>
                </a:schemeClr>
              </a:solidFill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6E42952-95F2-9E99-9E5D-A35303A1D1FE}"/>
              </a:ext>
            </a:extLst>
          </p:cNvPr>
          <p:cNvSpPr txBox="1"/>
          <p:nvPr/>
        </p:nvSpPr>
        <p:spPr>
          <a:xfrm>
            <a:off x="7344562" y="5654925"/>
            <a:ext cx="1267069" cy="169277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2">
                    <a:lumMod val="50000"/>
                  </a:schemeClr>
                </a:solidFill>
                <a:latin typeface="EHWA" panose="02000300000000000000" pitchFamily="2" charset="-127"/>
                <a:ea typeface="EHWA" panose="02000300000000000000" pitchFamily="2" charset="-127"/>
              </a:rPr>
              <a:t>실시간 데이터</a:t>
            </a:r>
            <a:endParaRPr lang="en-KR" sz="1100" dirty="0">
              <a:solidFill>
                <a:schemeClr val="bg2">
                  <a:lumMod val="50000"/>
                </a:schemeClr>
              </a:solidFill>
              <a:latin typeface="EHWA" panose="02000300000000000000" pitchFamily="2" charset="-127"/>
              <a:ea typeface="EHWA" panose="02000300000000000000" pitchFamily="2" charset="-127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8466915-297F-2730-C462-9559BB525B3B}"/>
              </a:ext>
            </a:extLst>
          </p:cNvPr>
          <p:cNvSpPr/>
          <p:nvPr/>
        </p:nvSpPr>
        <p:spPr>
          <a:xfrm>
            <a:off x="3740102" y="5115139"/>
            <a:ext cx="388559" cy="409343"/>
          </a:xfrm>
          <a:prstGeom prst="ellipse">
            <a:avLst/>
          </a:prstGeom>
          <a:solidFill>
            <a:srgbClr val="3578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KR" sz="800" dirty="0">
                <a:latin typeface="EHWA" panose="02000300000000000000" pitchFamily="2" charset="-127"/>
                <a:ea typeface="EHWA" panose="02000300000000000000" pitchFamily="2" charset="-127"/>
              </a:rPr>
              <a:t>Stock</a:t>
            </a:r>
          </a:p>
        </p:txBody>
      </p:sp>
    </p:spTree>
    <p:extLst>
      <p:ext uri="{BB962C8B-B14F-4D97-AF65-F5344CB8AC3E}">
        <p14:creationId xmlns:p14="http://schemas.microsoft.com/office/powerpoint/2010/main" val="480735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robot&#10;&#10;AI-generated content may be incorrect.">
            <a:extLst>
              <a:ext uri="{FF2B5EF4-FFF2-40B4-BE49-F238E27FC236}">
                <a16:creationId xmlns:a16="http://schemas.microsoft.com/office/drawing/2014/main" id="{AE8A26C9-124D-9BD6-A1AD-5B8F29995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097" y="1228600"/>
            <a:ext cx="6460671" cy="43071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4EEBEB7-1674-8C7B-2E38-A205AA7B1DE6}"/>
              </a:ext>
            </a:extLst>
          </p:cNvPr>
          <p:cNvSpPr txBox="1"/>
          <p:nvPr/>
        </p:nvSpPr>
        <p:spPr>
          <a:xfrm>
            <a:off x="6015210" y="551087"/>
            <a:ext cx="465187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상품 추천 </a:t>
            </a:r>
            <a:r>
              <a:rPr lang="en-US" altLang="ko-KR" dirty="0"/>
              <a:t>(</a:t>
            </a:r>
            <a:r>
              <a:rPr lang="en-US" dirty="0"/>
              <a:t>Product</a:t>
            </a:r>
            <a:r>
              <a:rPr lang="ko-KR" altLang="en-US" dirty="0"/>
              <a:t> </a:t>
            </a:r>
            <a:r>
              <a:rPr lang="en-US" dirty="0"/>
              <a:t>Recommendation)</a:t>
            </a:r>
            <a:r>
              <a:rPr lang="en-US" altLang="ko-KR" dirty="0"/>
              <a:t>:</a:t>
            </a:r>
            <a:r>
              <a:rPr lang="en-US" dirty="0"/>
              <a:t> </a:t>
            </a:r>
            <a:r>
              <a:rPr lang="ko-KR" altLang="en-US" dirty="0"/>
              <a:t>고객 프로필 </a:t>
            </a:r>
            <a:r>
              <a:rPr lang="en-US" altLang="ko-KR" dirty="0"/>
              <a:t>× </a:t>
            </a:r>
            <a:r>
              <a:rPr lang="ko-KR" altLang="en-US" dirty="0"/>
              <a:t>상품 </a:t>
            </a:r>
            <a:r>
              <a:rPr lang="en-US" dirty="0"/>
              <a:t>DB </a:t>
            </a:r>
            <a:r>
              <a:rPr lang="ko-KR" altLang="en-US" dirty="0"/>
              <a:t>매칭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보험 설계 </a:t>
            </a:r>
            <a:r>
              <a:rPr lang="en-US" altLang="ko-KR" dirty="0"/>
              <a:t>(</a:t>
            </a:r>
            <a:r>
              <a:rPr lang="en-US" dirty="0"/>
              <a:t>Insurance Planning)</a:t>
            </a:r>
            <a:r>
              <a:rPr lang="en-US" altLang="ko-KR" dirty="0"/>
              <a:t>:</a:t>
            </a:r>
            <a:r>
              <a:rPr lang="en-US" dirty="0"/>
              <a:t> </a:t>
            </a:r>
            <a:r>
              <a:rPr lang="ko-KR" altLang="en-US" dirty="0"/>
              <a:t>니즈 분석 및 상품 조합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투자 조언 </a:t>
            </a:r>
            <a:r>
              <a:rPr lang="en-US" altLang="ko-KR" dirty="0"/>
              <a:t>(</a:t>
            </a:r>
            <a:r>
              <a:rPr lang="en-US" dirty="0"/>
              <a:t>Investment Advice)</a:t>
            </a:r>
            <a:r>
              <a:rPr lang="en-US" altLang="ko-KR" dirty="0"/>
              <a:t>:</a:t>
            </a:r>
            <a:r>
              <a:rPr lang="ko-KR" altLang="en-US" dirty="0"/>
              <a:t> 시장 분석 리포트 통합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리스크 분석 </a:t>
            </a:r>
            <a:r>
              <a:rPr lang="en-US" altLang="ko-KR" dirty="0"/>
              <a:t>(</a:t>
            </a:r>
            <a:r>
              <a:rPr lang="en-US" dirty="0"/>
              <a:t>Risk Analysis) </a:t>
            </a:r>
            <a:r>
              <a:rPr lang="en-US" altLang="ko-KR" dirty="0"/>
              <a:t>:</a:t>
            </a:r>
            <a:r>
              <a:rPr lang="ko-KR" altLang="en-US" dirty="0"/>
              <a:t> 신용평가 및 이상거래 탐지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고객 상담 </a:t>
            </a:r>
            <a:r>
              <a:rPr lang="en-US" altLang="ko-KR" dirty="0"/>
              <a:t>(</a:t>
            </a:r>
            <a:r>
              <a:rPr lang="en-US" dirty="0"/>
              <a:t>Customer Service) 24/7 </a:t>
            </a:r>
            <a:r>
              <a:rPr lang="ko-KR" altLang="en-US" dirty="0"/>
              <a:t>개인화 맞춤 상담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2887326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web page&#10;&#10;AI-generated content may be incorrect.">
            <a:extLst>
              <a:ext uri="{FF2B5EF4-FFF2-40B4-BE49-F238E27FC236}">
                <a16:creationId xmlns:a16="http://schemas.microsoft.com/office/drawing/2014/main" id="{C07BF68C-A8B9-01E3-8DEB-A1480287C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48" y="0"/>
            <a:ext cx="10886303" cy="6803939"/>
          </a:xfrm>
          <a:prstGeom prst="rect">
            <a:avLst/>
          </a:prstGeom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7120C6C-E92F-3BD2-509F-A0069F3D1A5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4657" t="73120" r="8230" b="21334"/>
          <a:stretch>
            <a:fillRect/>
          </a:stretch>
        </p:blipFill>
        <p:spPr>
          <a:xfrm>
            <a:off x="10562643" y="6320235"/>
            <a:ext cx="881570" cy="429643"/>
          </a:xfrm>
          <a:prstGeom prst="roundRect">
            <a:avLst>
              <a:gd name="adj" fmla="val 49774"/>
            </a:avLst>
          </a:prstGeom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ACA70E6-0C02-3A4D-BF6A-941B0FC88AC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1860" t="22979" r="8405" b="27597"/>
          <a:stretch>
            <a:fillRect/>
          </a:stretch>
        </p:blipFill>
        <p:spPr>
          <a:xfrm>
            <a:off x="8968740" y="2437836"/>
            <a:ext cx="2446020" cy="3828338"/>
          </a:xfrm>
          <a:prstGeom prst="roundRect">
            <a:avLst>
              <a:gd name="adj" fmla="val 5392"/>
            </a:avLst>
          </a:prstGeom>
          <a:effectLst>
            <a:outerShdw blurRad="388042" dist="38100" dir="2700000" sx="101031" sy="101031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7397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itting at a desk and a computer&#10;&#10;AI-generated content may be incorrect.">
            <a:extLst>
              <a:ext uri="{FF2B5EF4-FFF2-40B4-BE49-F238E27FC236}">
                <a16:creationId xmlns:a16="http://schemas.microsoft.com/office/drawing/2014/main" id="{53DFD875-B3E4-9429-AD5D-27CB7CA354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339"/>
          <a:stretch>
            <a:fillRect/>
          </a:stretch>
        </p:blipFill>
        <p:spPr>
          <a:xfrm>
            <a:off x="0" y="216202"/>
            <a:ext cx="12192000" cy="616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025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2226</TotalTime>
  <Words>123</Words>
  <Application>Microsoft Macintosh PowerPoint</Application>
  <PresentationFormat>Widescreen</PresentationFormat>
  <Paragraphs>38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EHWA</vt:lpstr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백재현</dc:creator>
  <cp:lastModifiedBy>백재현</cp:lastModifiedBy>
  <cp:revision>4</cp:revision>
  <dcterms:created xsi:type="dcterms:W3CDTF">2025-08-12T05:32:27Z</dcterms:created>
  <dcterms:modified xsi:type="dcterms:W3CDTF">2025-08-14T01:58:44Z</dcterms:modified>
</cp:coreProperties>
</file>

<file path=docProps/thumbnail.jpeg>
</file>